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  <p:sldId id="263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F9A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329A2-4ED9-4136-ABAE-B4A544F379DF}" v="1" dt="2021-12-15T19:40:26.005"/>
    <p1510:client id="{289B5B3B-997C-47A1-9671-3A6C62F5DEC3}" v="6" dt="2021-08-27T02:57:15.892"/>
    <p1510:client id="{754208E9-5BAF-4F53-A2DE-A181757C77FE}" v="217" dt="2021-08-26T21:50:23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5644B-21CB-4E95-A05E-B81E87DA707E}" type="datetimeFigureOut">
              <a:rPr lang="en-CA" smtClean="0"/>
              <a:t>2021-12-15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4AD-8124-481F-8CD4-A627EAAB1A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350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page shows a dashboard of tiles from different report pages in Power BI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30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Injuries report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62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flight phase report page detailing how different phases contributes fatalities, injuries , incidents and accidents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11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data model showing the existing relationships between the dimension tables and the fact table and their respective cardinalities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54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flight Accident report page showing Total number of Flight Accidents in Canada since 2010, top causes, trend over the years and a heat map of the accidents by province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74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drill down by province of Quebec.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78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the filter and how I have adjusted it to show accidents from year 2000.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098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drill down with Ontario for accidents from year 2000 till date and the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300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 flight incident report page showing Total number of Flight incidents in Canada since 2010, top causes, trend over the years and a heat map of the incidents by province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558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drill down by Ontario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76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 covid-19 impact report Page along with a heat map showing ratio of flight incidents in 2020 compared with the 2010 to 2019 average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82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 the filter on the heat map was adjusted to show ratio of serious injuries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74AD-8124-481F-8CD4-A627EAAB1A9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622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4874-2E80-44F5-96E4-25191197E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799AF-6813-40CC-B8F0-5556A83D9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7B3BF-E771-408D-83AA-A1E55562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54790-50D9-4CA5-A3E5-DC537B85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A42F-F69D-42E4-832F-4D7123D3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5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C0AF-86F4-4E70-B2DF-FCF21358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3FF19-4005-4001-A12C-B938BF988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C5443-377F-4357-B707-95E6C12E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6597-BF23-430E-8BD1-0D451E56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D9D0-6C91-4767-881C-34D309C3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5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4E7B3-09F0-40DC-B98F-DB5B82D7D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170A5-8C79-4763-A06A-C1E7996FB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17D3D-DEA4-47E5-877B-CE2768DB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18A5-BE80-4F2E-AEB5-5BF22AE8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17D8-1505-4CFA-A202-2AED0B9D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F6B99-8A41-4786-A050-1E55E611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89F0-35CE-4919-BD26-106ADFAA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1DC31-ECE4-4947-9B21-3F837667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122F-916E-465A-A8E2-05F3557DF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9C057-ABF0-4D14-8759-288FB949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5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7108-4EF4-4021-8005-7413DB4B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C90A5-826A-4764-A809-34873FF57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BDBBB-5008-4C29-A3F6-8EE37CB96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50072-F3F9-4334-B5FC-53645931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E0A13-C585-43AF-9255-2A2B2ED5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FE64-F775-4A70-B34C-B3AC0E46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0E86-B30A-4E23-BF7E-C02471246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233DF-8D5E-4DFB-9BDA-B570A7655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48AF8-E7F9-491D-BC5E-DCA6284C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31B64-40E6-46D6-B62A-698A9A6B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F5D6E-DDC5-49B7-8AE6-CABA0915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3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C18E-4B08-445C-962E-47A0C5F1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1A8E1-7E6E-4FD1-8AE0-273246995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185B4-A05A-491E-B516-AD1841550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FF2CB-7D86-4EFF-9559-EB17ECBC4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D35B3-9230-448E-A969-72BAE780F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0F298-C4E8-48CD-A147-F05CAAC0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FDB78-6AEB-4733-AC5C-E2660992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BE4DE8-8EB9-43C0-8F50-950C5154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9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BF15-7079-4994-908C-A3F3B65F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2EC2A-896E-4265-B81F-FD7251256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7419-3075-4139-96AC-FE232784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5E6DC-4055-4E66-9B84-77473AE35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02B44-DD18-4063-B2EF-231D7C60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233EC-6A31-489B-BE26-F1994854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26DDD-A236-406F-91FD-FAB55627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6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FF30-FF53-48BF-B8F1-8B7DEE5D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1548-0973-4C13-8C93-25C327FD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2010E-378C-42FA-883B-9B1EAF052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9A6A-C1B8-4838-9B04-5CC1A12A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1A197-AE0F-4B64-94CD-3605F81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B7AC5-6732-4E03-B1D3-D4210910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3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76E3-5DA1-4111-83A6-CA43CEB3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785CA-2689-48F9-BDA1-FC8960BFE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9B508-453C-4C6C-844F-09CE979A0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F94CB-9636-4CFD-97D8-2EB38BC5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4E55A-B26F-4DB2-A7DA-D2A1BD36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40218-1E31-4DD7-B87E-33EE98FC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9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8E524-C595-44C2-8A36-4D00E328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60CE6-FA81-477D-8F83-DD0AF0BBE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B8E1E-0897-45A9-AEB3-32E20D84C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0226C-CCB1-43A8-AF63-30A27832670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7BFE3-82D8-42BC-A35F-C660395A6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B64B-4713-40BB-A143-79DABD9D2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A45F9-CC5A-4D06-912C-4BA123E8E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5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erial view of parked aeroplane">
            <a:extLst>
              <a:ext uri="{FF2B5EF4-FFF2-40B4-BE49-F238E27FC236}">
                <a16:creationId xmlns:a16="http://schemas.microsoft.com/office/drawing/2014/main" id="{4C0C6303-ECFF-4273-9D9F-26C3FF1D0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474EE-DE06-42FC-9735-D6CA26276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79" y="771988"/>
            <a:ext cx="4064125" cy="2162988"/>
          </a:xfrm>
        </p:spPr>
        <p:txBody>
          <a:bodyPr anchor="b">
            <a:normAutofit/>
          </a:bodyPr>
          <a:lstStyle/>
          <a:p>
            <a:pPr algn="l"/>
            <a:r>
              <a:rPr lang="nb-NO" sz="4800" b="1" dirty="0"/>
              <a:t>Transportation Safety Board of Canada (TSB)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2B7E0-2A2B-4AF6-8C87-9471BDED9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6069" y="5905648"/>
            <a:ext cx="3159949" cy="360727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nb-NO" sz="2000" dirty="0"/>
              <a:t>Final Project : Ifeoluwa Badmus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7BA725F-0558-4409-9DE0-554BB719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0" y="5683760"/>
            <a:ext cx="630639" cy="79460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C800027-64BF-4F6B-8C5D-74F6FC9F64FB}"/>
              </a:ext>
            </a:extLst>
          </p:cNvPr>
          <p:cNvSpPr txBox="1">
            <a:spLocks/>
          </p:cNvSpPr>
          <p:nvPr/>
        </p:nvSpPr>
        <p:spPr>
          <a:xfrm>
            <a:off x="477979" y="3321926"/>
            <a:ext cx="4064125" cy="1234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b-NO" sz="3600" dirty="0"/>
              <a:t>Air Transportation Occurences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318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71CBB5-1FEE-432B-B1A1-61035EF5D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28" y="983372"/>
            <a:ext cx="9963181" cy="55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0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4A064D9-3A3F-4D7A-96F2-A3492AF81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71" y="983372"/>
            <a:ext cx="9913155" cy="55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0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F89A997-50CD-4AD7-81A0-392B16EF3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78" y="983372"/>
            <a:ext cx="10097776" cy="55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A2039-5B49-416B-BFFA-558DC8885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677" y="983372"/>
            <a:ext cx="9935896" cy="55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82B91C-1EB9-4246-AC0D-E50BFD984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01" y="1032392"/>
            <a:ext cx="9970898" cy="552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1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0C6332-1701-4BE3-B727-FCF7D8CBE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78" y="983372"/>
            <a:ext cx="10052545" cy="56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5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11A85EB-31E4-45D9-A7B2-A88A3FDA1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52" y="854910"/>
            <a:ext cx="9946573" cy="56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F233DF-2B59-4C7C-96B1-23B2810E9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85" y="931900"/>
            <a:ext cx="10181803" cy="5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2560" y="2704736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Data Model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2C3081-D8BD-4B51-B160-6EFB80705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065" y="1032391"/>
            <a:ext cx="9447640" cy="542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7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45D0-818C-483A-95CC-9EE89755B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483" y="1450656"/>
            <a:ext cx="5368413" cy="3956690"/>
          </a:xfrm>
        </p:spPr>
        <p:txBody>
          <a:bodyPr>
            <a:normAutofit lnSpcReduction="10000"/>
          </a:bodyPr>
          <a:lstStyle/>
          <a:p>
            <a:r>
              <a:rPr lang="nb-NO" sz="2400" dirty="0"/>
              <a:t>Transportation Safety Board of Canada</a:t>
            </a:r>
          </a:p>
          <a:p>
            <a:pPr lvl="1"/>
            <a:r>
              <a:rPr lang="nb-NO" sz="2000" dirty="0"/>
              <a:t>Vision </a:t>
            </a:r>
          </a:p>
          <a:p>
            <a:pPr lvl="1"/>
            <a:r>
              <a:rPr lang="nb-NO" sz="2000" dirty="0"/>
              <a:t>Strategic Objectives</a:t>
            </a:r>
          </a:p>
          <a:p>
            <a:endParaRPr lang="nb-NO" sz="1600" dirty="0"/>
          </a:p>
          <a:p>
            <a:r>
              <a:rPr lang="nb-NO" sz="2400" dirty="0"/>
              <a:t>Business Needs </a:t>
            </a:r>
          </a:p>
          <a:p>
            <a:endParaRPr lang="nb-NO" sz="2400" dirty="0"/>
          </a:p>
          <a:p>
            <a:r>
              <a:rPr lang="nb-NO" sz="2400" dirty="0"/>
              <a:t>Balanced Score Card</a:t>
            </a:r>
          </a:p>
          <a:p>
            <a:endParaRPr lang="nb-NO" sz="2400" dirty="0"/>
          </a:p>
          <a:p>
            <a:r>
              <a:rPr lang="nb-NO" sz="2400" dirty="0"/>
              <a:t>Solution</a:t>
            </a:r>
          </a:p>
          <a:p>
            <a:pPr lvl="1"/>
            <a:r>
              <a:rPr lang="nb-NO" sz="2000" dirty="0"/>
              <a:t>Reports and Dashboards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0984E2-0423-4A53-8A3D-6C5E1B42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nb-NO" sz="8000" dirty="0"/>
              <a:t>Content</a:t>
            </a:r>
            <a:endParaRPr lang="en-US" sz="8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C749E8-21CF-418D-A66A-34C258402313}"/>
              </a:ext>
            </a:extLst>
          </p:cNvPr>
          <p:cNvCxnSpPr>
            <a:cxnSpLocks/>
          </p:cNvCxnSpPr>
          <p:nvPr/>
        </p:nvCxnSpPr>
        <p:spPr>
          <a:xfrm>
            <a:off x="1014141" y="1450655"/>
            <a:ext cx="3932030" cy="0"/>
          </a:xfrm>
          <a:prstGeom prst="line">
            <a:avLst/>
          </a:prstGeom>
          <a:ln w="127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83E732-99F1-4C29-86B6-E1451A502470}"/>
              </a:ext>
            </a:extLst>
          </p:cNvPr>
          <p:cNvCxnSpPr>
            <a:cxnSpLocks/>
          </p:cNvCxnSpPr>
          <p:nvPr/>
        </p:nvCxnSpPr>
        <p:spPr>
          <a:xfrm>
            <a:off x="1014141" y="5407742"/>
            <a:ext cx="3932030" cy="0"/>
          </a:xfrm>
          <a:prstGeom prst="line">
            <a:avLst/>
          </a:prstGeom>
          <a:ln w="127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93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D71D-2EF3-4D76-8CCC-BA22C8B7E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52" y="1442167"/>
            <a:ext cx="7489723" cy="435133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nb-NO" sz="3300" b="1" dirty="0">
                <a:solidFill>
                  <a:srgbClr val="333333"/>
                </a:solidFill>
                <a:latin typeface="+mj-lt"/>
              </a:rPr>
              <a:t>Vision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A world-leading investigation organization that influences change to advance transportation safety.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3300" b="1" i="0" dirty="0">
                <a:solidFill>
                  <a:srgbClr val="333333"/>
                </a:solidFill>
                <a:effectLst/>
                <a:latin typeface="+mj-lt"/>
              </a:rPr>
              <a:t>Our strategic objectives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Strengthen the impact of our investigations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Foster an inclusive, diversified and respectful workplace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Employ a knowledgeable and highly skilled workforce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+mj-lt"/>
              </a:rPr>
              <a:t>Leverage data to drive our choices and decisions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+mj-lt"/>
              </a:rPr>
              <a:t>Be digital by default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333333"/>
                </a:solidFill>
                <a:effectLst/>
                <a:latin typeface="+mj-lt"/>
              </a:rPr>
              <a:t>Communicate with impact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CC5304-76AE-49DD-986F-BE5D4E7DF904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DE290D-0E0F-4886-855F-9CDD3FD3A007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A7280500-0249-49BF-9A3C-9F11579DB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7829292-D7DC-47EE-BDC4-06487B614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1F26-889A-4196-A4FB-5E931EDAC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6" r="10973"/>
          <a:stretch/>
        </p:blipFill>
        <p:spPr>
          <a:xfrm>
            <a:off x="8160775" y="2583426"/>
            <a:ext cx="3864714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3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D71D-2EF3-4D76-8CCC-BA22C8B7E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3330"/>
            <a:ext cx="7664528" cy="5009817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nb-NO" b="1" dirty="0">
                <a:solidFill>
                  <a:srgbClr val="333333"/>
                </a:solidFill>
                <a:latin typeface="+mj-lt"/>
              </a:rPr>
              <a:t>Current State / Problem Definition</a:t>
            </a:r>
          </a:p>
          <a:p>
            <a:pPr marL="0" indent="0" algn="l">
              <a:buNone/>
            </a:pPr>
            <a:endParaRPr lang="nb-NO" sz="2400" b="1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sz="2400" dirty="0">
                <a:solidFill>
                  <a:srgbClr val="333333"/>
                </a:solidFill>
                <a:latin typeface="+mj-lt"/>
              </a:rPr>
              <a:t>TSB </a:t>
            </a:r>
            <a:r>
              <a:rPr lang="en-US" sz="2400" dirty="0">
                <a:latin typeface="+mj-lt"/>
              </a:rPr>
              <a:t>has taken key actions to reduce the likelihood of flight occurrences </a:t>
            </a:r>
            <a:r>
              <a:rPr lang="en-US" sz="2400" dirty="0">
                <a:solidFill>
                  <a:srgbClr val="333333"/>
                </a:solidFill>
                <a:latin typeface="+mj-lt"/>
              </a:rPr>
              <a:t>and improve air safety in Canada</a:t>
            </a:r>
          </a:p>
          <a:p>
            <a:pPr algn="l"/>
            <a:endParaRPr lang="en-US" sz="2400" dirty="0">
              <a:solidFill>
                <a:srgbClr val="333333"/>
              </a:solidFill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Monthly and annual publications containing graphs and tables</a:t>
            </a:r>
          </a:p>
          <a:p>
            <a:pPr algn="l"/>
            <a:endParaRPr lang="en-US" sz="2400" dirty="0"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The department has continued to receive feedbacks on how difficult it has been to navigate these reports. </a:t>
            </a:r>
          </a:p>
          <a:p>
            <a:pPr algn="l"/>
            <a:endParaRPr lang="en-US" sz="2400" dirty="0">
              <a:latin typeface="+mj-lt"/>
            </a:endParaRPr>
          </a:p>
          <a:p>
            <a:pPr algn="l"/>
            <a:r>
              <a:rPr lang="en-US" sz="2400" dirty="0">
                <a:latin typeface="+mj-lt"/>
              </a:rPr>
              <a:t>The need for a more dynamic reporting system that helps track key air safety performance indicators have therefore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+mj-lt"/>
              </a:rPr>
              <a:t>been identified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2A9FF2-2D30-4C32-8A12-B46A4D6DB978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A104D-A55C-4B14-BFAD-814DD374AE6B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5A194428-D00C-40C2-9578-B5CC48C95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407761C-202E-440D-957A-7A1367AEA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pic>
        <p:nvPicPr>
          <p:cNvPr id="4098" name="Picture 2" descr="AUGUST 2020 ANSWER TO THE QUESTION OF THE MONTH: What&amp;#39;s one thing you&amp;#39;ve  started doing during the pandemic that you&amp;#39;ll continue doing when things  return to normal? - Raven Performance Group">
            <a:extLst>
              <a:ext uri="{FF2B5EF4-FFF2-40B4-BE49-F238E27FC236}">
                <a16:creationId xmlns:a16="http://schemas.microsoft.com/office/drawing/2014/main" id="{319E48E3-F371-4E97-AC9B-9DAC21F04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128" y="2222090"/>
            <a:ext cx="3679440" cy="367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98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D71D-2EF3-4D76-8CCC-BA22C8B7E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2" y="1174672"/>
            <a:ext cx="8162668" cy="4865401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Business Needs</a:t>
            </a:r>
          </a:p>
          <a:p>
            <a:pPr marL="0" indent="0" algn="l">
              <a:buNone/>
            </a:pPr>
            <a:endParaRPr lang="en-US" sz="2400" dirty="0">
              <a:solidFill>
                <a:srgbClr val="333333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+mj-lt"/>
              </a:rPr>
              <a:t>Determine impact of the agency’s actions on flight occurrences</a:t>
            </a:r>
          </a:p>
          <a:p>
            <a:endParaRPr lang="en-US" sz="2400" dirty="0">
              <a:solidFill>
                <a:srgbClr val="333333"/>
              </a:solidFill>
              <a:latin typeface="+mj-lt"/>
            </a:endParaRPr>
          </a:p>
          <a:p>
            <a:r>
              <a:rPr lang="en-US" sz="2400" b="1" dirty="0">
                <a:solidFill>
                  <a:srgbClr val="333333"/>
                </a:solidFill>
                <a:latin typeface="+mj-lt"/>
              </a:rPr>
              <a:t>Determine whether the agency’s actions are making travelers safer during their trips in Canada</a:t>
            </a:r>
          </a:p>
          <a:p>
            <a:endParaRPr lang="en-US" sz="2400" dirty="0">
              <a:solidFill>
                <a:srgbClr val="333333"/>
              </a:solidFill>
              <a:latin typeface="+mj-lt"/>
            </a:endParaRPr>
          </a:p>
          <a:p>
            <a:r>
              <a:rPr lang="en-US" sz="2400" b="1" i="0" dirty="0">
                <a:solidFill>
                  <a:srgbClr val="333333"/>
                </a:solidFill>
                <a:effectLst/>
                <a:latin typeface="+mj-lt"/>
              </a:rPr>
              <a:t>Determine how the Covid-19 pandemic has influenced the status quo</a:t>
            </a:r>
          </a:p>
          <a:p>
            <a:endParaRPr lang="en-US" sz="24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2400" b="1" i="0" dirty="0">
                <a:solidFill>
                  <a:srgbClr val="333333"/>
                </a:solidFill>
                <a:effectLst/>
                <a:latin typeface="+mj-lt"/>
              </a:rPr>
              <a:t>Determine which operators are reporting the highest occurrences and injuries</a:t>
            </a:r>
          </a:p>
          <a:p>
            <a:pPr algn="l"/>
            <a:endParaRPr lang="en-US" sz="24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2400" b="1" dirty="0">
                <a:solidFill>
                  <a:srgbClr val="333333"/>
                </a:solidFill>
                <a:latin typeface="+mj-lt"/>
              </a:rPr>
              <a:t>Make policies that help improve safety practices throughout all flight phases</a:t>
            </a:r>
            <a:endParaRPr lang="en-US" sz="2400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D836CF-CE4E-490A-9963-F414CFFC072A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8E0AA9-BB24-4F21-91B2-356B0587193B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9E4FB504-D489-419C-BE49-42C78406A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1EF24F-49CB-4B81-BB5E-59DAE44B6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pic>
        <p:nvPicPr>
          <p:cNvPr id="3076" name="Picture 4" descr="New Backbone Checklists for SAP Solution Manager available! | SAP Blogs">
            <a:extLst>
              <a:ext uri="{FF2B5EF4-FFF2-40B4-BE49-F238E27FC236}">
                <a16:creationId xmlns:a16="http://schemas.microsoft.com/office/drawing/2014/main" id="{ACF06391-1286-42CC-9CFF-69ED9D95A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7753" r="21105" b="10965"/>
          <a:stretch/>
        </p:blipFill>
        <p:spPr bwMode="auto">
          <a:xfrm>
            <a:off x="9161161" y="2164811"/>
            <a:ext cx="2317955" cy="31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94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etter&#10;&#10;Description automatically generated">
            <a:extLst>
              <a:ext uri="{FF2B5EF4-FFF2-40B4-BE49-F238E27FC236}">
                <a16:creationId xmlns:a16="http://schemas.microsoft.com/office/drawing/2014/main" id="{E0992EB0-7483-4AED-83C5-32919532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" y="1255757"/>
            <a:ext cx="11893420" cy="530352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A20F38-91DC-4B71-8305-403475E9718D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42369E-356A-42C4-BD76-D28A78C1A806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3A019D76-F19B-4E4E-9532-7EC28E211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5267FE-5E30-4CDB-B31A-8BD87A214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6" y="2744112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4000" b="1" dirty="0">
                <a:solidFill>
                  <a:srgbClr val="333333"/>
                </a:solidFill>
                <a:latin typeface="+mj-lt"/>
              </a:rPr>
              <a:t>Dashboard</a:t>
            </a:r>
          </a:p>
        </p:txBody>
      </p:sp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4000E8B-2C55-43E8-BE2B-96B9F6828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341" y="964679"/>
            <a:ext cx="8633633" cy="56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9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AF8FA2C-8D82-4C97-B94C-16CC7CAE3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04" y="1032393"/>
            <a:ext cx="9828363" cy="559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8F0A-78DC-4336-8E5E-3F2A130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226503"/>
            <a:ext cx="10808516" cy="579387"/>
          </a:xfrm>
        </p:spPr>
        <p:txBody>
          <a:bodyPr>
            <a:normAutofit fontScale="90000"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Solution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EF643F-1AA7-47AD-A841-3543386B6706}"/>
              </a:ext>
            </a:extLst>
          </p:cNvPr>
          <p:cNvGrpSpPr/>
          <p:nvPr/>
        </p:nvGrpSpPr>
        <p:grpSpPr>
          <a:xfrm>
            <a:off x="0" y="0"/>
            <a:ext cx="12192000" cy="805889"/>
            <a:chOff x="0" y="0"/>
            <a:chExt cx="12192000" cy="8058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855854-C258-40FF-A02C-E211EFAEFF7F}"/>
                </a:ext>
              </a:extLst>
            </p:cNvPr>
            <p:cNvSpPr/>
            <p:nvPr/>
          </p:nvSpPr>
          <p:spPr>
            <a:xfrm>
              <a:off x="0" y="0"/>
              <a:ext cx="11202955" cy="805889"/>
            </a:xfrm>
            <a:prstGeom prst="rect">
              <a:avLst/>
            </a:prstGeom>
            <a:solidFill>
              <a:srgbClr val="5F9A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Air transportation safety investigations - Transportation Safety Board of  Canada">
              <a:extLst>
                <a:ext uri="{FF2B5EF4-FFF2-40B4-BE49-F238E27FC236}">
                  <a16:creationId xmlns:a16="http://schemas.microsoft.com/office/drawing/2014/main" id="{E1682183-38F4-4B4C-B0EE-83BA37E63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5200" y="0"/>
              <a:ext cx="1066800" cy="805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8A37C4-DACA-4868-93F3-0E2700F3C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682"/>
          <a:stretch/>
        </p:blipFill>
        <p:spPr>
          <a:xfrm>
            <a:off x="75501" y="49020"/>
            <a:ext cx="3238150" cy="75686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B37797-B213-428A-816B-EECB93DAB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420" y="2700361"/>
            <a:ext cx="2572625" cy="136977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600" b="1" dirty="0">
                <a:solidFill>
                  <a:srgbClr val="333333"/>
                </a:solidFill>
                <a:latin typeface="+mj-lt"/>
              </a:rPr>
              <a:t>Reports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963DA17-1274-49F9-9589-FBA2AB3F8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21" y="1200466"/>
            <a:ext cx="9768251" cy="52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FFDBBFDCBA214F9FF4414EF8ECA918" ma:contentTypeVersion="6" ma:contentTypeDescription="Create a new document." ma:contentTypeScope="" ma:versionID="c618a77222fc9f5fadab5603640a63a5">
  <xsd:schema xmlns:xsd="http://www.w3.org/2001/XMLSchema" xmlns:xs="http://www.w3.org/2001/XMLSchema" xmlns:p="http://schemas.microsoft.com/office/2006/metadata/properties" xmlns:ns2="6bf4c812-d95f-4c36-a00a-373fa35c2c28" targetNamespace="http://schemas.microsoft.com/office/2006/metadata/properties" ma:root="true" ma:fieldsID="594addc38f87de5388ddfd2c304d6b53" ns2:_="">
    <xsd:import namespace="6bf4c812-d95f-4c36-a00a-373fa35c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f4c812-d95f-4c36-a00a-373fa35c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DF9AC-738A-46C0-A054-F13284101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f4c812-d95f-4c36-a00a-373fa35c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C8CF7C-FA7F-431D-9073-6B7838003AA9}">
  <ds:schemaRefs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7037bbf-ec6e-4697-872f-841184f50cd0"/>
    <ds:schemaRef ds:uri="ff21ddda-a003-4b80-8fc8-c6ddf3bdf9b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A37441-3AB1-4B52-8932-6D515B2B3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451</Words>
  <Application>Microsoft Office PowerPoint</Application>
  <PresentationFormat>Widescreen</PresentationFormat>
  <Paragraphs>92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Transportation Safety Board of Canada (TSB)</vt:lpstr>
      <vt:lpstr>Content</vt:lpstr>
      <vt:lpstr>PowerPoint Presentation</vt:lpstr>
      <vt:lpstr>PowerPoint Presentation</vt:lpstr>
      <vt:lpstr>PowerPoint Presentation</vt:lpstr>
      <vt:lpstr>PowerPoint Presentation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Transportation Occurrences in Canada</dc:title>
  <dc:creator>Taiwo Fawumi</dc:creator>
  <cp:lastModifiedBy>Ifeoluwa Badmus</cp:lastModifiedBy>
  <cp:revision>3</cp:revision>
  <cp:lastPrinted>2021-08-27T02:57:16Z</cp:lastPrinted>
  <dcterms:created xsi:type="dcterms:W3CDTF">2021-08-26T15:30:14Z</dcterms:created>
  <dcterms:modified xsi:type="dcterms:W3CDTF">2021-12-15T20:11:11Z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0x01010087FFDBBFDCBA214F9FF4414EF8ECA918</vt:lpwstr>
  </property>
</Properties>
</file>